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13"/>
  </p:notesMasterIdLst>
  <p:sldIdLst>
    <p:sldId id="256" r:id="rId2"/>
    <p:sldId id="257" r:id="rId3"/>
    <p:sldId id="258" r:id="rId4"/>
    <p:sldId id="259" r:id="rId5"/>
    <p:sldId id="260" r:id="rId6"/>
    <p:sldId id="261" r:id="rId7"/>
    <p:sldId id="262" r:id="rId8"/>
    <p:sldId id="267" r:id="rId9"/>
    <p:sldId id="263" r:id="rId10"/>
    <p:sldId id="265" r:id="rId11"/>
    <p:sldId id="266" r:id="rId12"/>
  </p:sldIdLst>
  <p:sldSz cx="18288000" cy="10287000"/>
  <p:notesSz cx="6858000" cy="9144000"/>
  <p:embeddedFontLst>
    <p:embeddedFont>
      <p:font typeface="Arial Black" panose="020B0A04020102020204" pitchFamily="34" charset="0"/>
      <p:bold r:id="rId14"/>
    </p:embeddedFon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
      <p:font typeface="Corbel" panose="020B0503020204020204" pitchFamily="34" charset="0"/>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9" autoAdjust="0"/>
    <p:restoredTop sz="78312" autoAdjust="0"/>
  </p:normalViewPr>
  <p:slideViewPr>
    <p:cSldViewPr>
      <p:cViewPr>
        <p:scale>
          <a:sx n="47" d="100"/>
          <a:sy n="47" d="100"/>
        </p:scale>
        <p:origin x="50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B4B-48E0-953A-4260870FB96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B4B-48E0-953A-4260870FB96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B4B-48E0-953A-4260870FB96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B4B-48E0-953A-4260870FB96C}"/>
              </c:ext>
            </c:extLst>
          </c:dPt>
          <c:dPt>
            <c:idx val="4"/>
            <c:bubble3D val="0"/>
            <c:explosion val="6"/>
            <c:spPr>
              <a:solidFill>
                <a:schemeClr val="accent5"/>
              </a:solidFill>
              <a:ln w="19050">
                <a:solidFill>
                  <a:schemeClr val="lt1"/>
                </a:solidFill>
              </a:ln>
              <a:effectLst/>
            </c:spPr>
            <c:extLst>
              <c:ext xmlns:c16="http://schemas.microsoft.com/office/drawing/2014/chart" uri="{C3380CC4-5D6E-409C-BE32-E72D297353CC}">
                <c16:uniqueId val="{00000009-DB4B-48E0-953A-4260870FB96C}"/>
              </c:ext>
            </c:extLst>
          </c:dPt>
          <c:cat>
            <c:strRef>
              <c:f>Sheet1!$A$2:$A$6</c:f>
              <c:strCache>
                <c:ptCount val="5"/>
                <c:pt idx="0">
                  <c:v>Animals</c:v>
                </c:pt>
                <c:pt idx="1">
                  <c:v>Food</c:v>
                </c:pt>
                <c:pt idx="2">
                  <c:v>Technology</c:v>
                </c:pt>
                <c:pt idx="3">
                  <c:v>Healthy Eating</c:v>
                </c:pt>
                <c:pt idx="4">
                  <c:v>Science</c:v>
                </c:pt>
              </c:strCache>
            </c:strRef>
          </c:cat>
          <c:val>
            <c:numRef>
              <c:f>Sheet1!$B$2:$B$6</c:f>
              <c:numCache>
                <c:formatCode>General</c:formatCode>
                <c:ptCount val="5"/>
                <c:pt idx="0">
                  <c:v>21.4</c:v>
                </c:pt>
                <c:pt idx="1">
                  <c:v>19</c:v>
                </c:pt>
                <c:pt idx="2">
                  <c:v>19.600000000000001</c:v>
                </c:pt>
                <c:pt idx="3">
                  <c:v>19.8</c:v>
                </c:pt>
                <c:pt idx="4">
                  <c:v>20.3</c:v>
                </c:pt>
              </c:numCache>
            </c:numRef>
          </c:val>
          <c:extLst>
            <c:ext xmlns:c16="http://schemas.microsoft.com/office/drawing/2014/chart" uri="{C3380CC4-5D6E-409C-BE32-E72D297353CC}">
              <c16:uniqueId val="{00000008-DB4B-48E0-953A-4260870FB96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0130171560827681"/>
          <c:y val="0.61490009842519688"/>
          <c:w val="0.29755826788175371"/>
          <c:h val="0.34603740157480323"/>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Aninals</c:v>
                </c:pt>
                <c:pt idx="1">
                  <c:v>Science</c:v>
                </c:pt>
                <c:pt idx="2">
                  <c:v>Healthy eating</c:v>
                </c:pt>
                <c:pt idx="3">
                  <c:v>Technology</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BB8-4E0F-88E7-D471D5B99DB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Aninals</c:v>
                </c:pt>
                <c:pt idx="1">
                  <c:v>Science</c:v>
                </c:pt>
                <c:pt idx="2">
                  <c:v>Healthy eating</c:v>
                </c:pt>
                <c:pt idx="3">
                  <c:v>Technology</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BB8-4E0F-88E7-D471D5B99DB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Aninals</c:v>
                </c:pt>
                <c:pt idx="1">
                  <c:v>Science</c:v>
                </c:pt>
                <c:pt idx="2">
                  <c:v>Healthy eating</c:v>
                </c:pt>
                <c:pt idx="3">
                  <c:v>Technology</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BB8-4E0F-88E7-D471D5B99DB1}"/>
            </c:ext>
          </c:extLst>
        </c:ser>
        <c:dLbls>
          <c:showLegendKey val="0"/>
          <c:showVal val="0"/>
          <c:showCatName val="0"/>
          <c:showSerName val="0"/>
          <c:showPercent val="0"/>
          <c:showBubbleSize val="0"/>
        </c:dLbls>
        <c:gapWidth val="150"/>
        <c:overlap val="100"/>
        <c:axId val="894000799"/>
        <c:axId val="893999135"/>
      </c:barChart>
      <c:catAx>
        <c:axId val="894000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3999135"/>
        <c:crosses val="autoZero"/>
        <c:auto val="1"/>
        <c:lblAlgn val="ctr"/>
        <c:lblOffset val="100"/>
        <c:noMultiLvlLbl val="0"/>
      </c:catAx>
      <c:valAx>
        <c:axId val="8939991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940007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0.53593</cdr:x>
      <cdr:y>0.22393</cdr:y>
    </cdr:from>
    <cdr:to>
      <cdr:x>0.67566</cdr:x>
      <cdr:y>0.29893</cdr:y>
    </cdr:to>
    <cdr:sp macro="" textlink="">
      <cdr:nvSpPr>
        <cdr:cNvPr id="2" name="TextBox 1">
          <a:extLst xmlns:a="http://schemas.openxmlformats.org/drawingml/2006/main">
            <a:ext uri="{FF2B5EF4-FFF2-40B4-BE49-F238E27FC236}">
              <a16:creationId xmlns:a16="http://schemas.microsoft.com/office/drawing/2014/main" id="{DD726FDE-C575-CA56-C0B0-9BA24831BFB7}"/>
            </a:ext>
          </a:extLst>
        </cdr:cNvPr>
        <cdr:cNvSpPr txBox="1"/>
      </cdr:nvSpPr>
      <cdr:spPr>
        <a:xfrm xmlns:a="http://schemas.openxmlformats.org/drawingml/2006/main">
          <a:off x="7218069" y="1820115"/>
          <a:ext cx="1881934" cy="609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3600" dirty="0"/>
            <a:t>21.4%</a:t>
          </a:r>
          <a:endParaRPr lang="en-IN" sz="1200" dirty="0"/>
        </a:p>
      </cdr:txBody>
    </cdr:sp>
  </cdr:relSizeAnchor>
  <cdr:relSizeAnchor xmlns:cdr="http://schemas.openxmlformats.org/drawingml/2006/chartDrawing">
    <cdr:from>
      <cdr:x>0.61227</cdr:x>
      <cdr:y>0.52158</cdr:y>
    </cdr:from>
    <cdr:to>
      <cdr:x>0.71133</cdr:x>
      <cdr:y>0.6247</cdr:y>
    </cdr:to>
    <cdr:sp macro="" textlink="">
      <cdr:nvSpPr>
        <cdr:cNvPr id="3" name="TextBox 2">
          <a:extLst xmlns:a="http://schemas.openxmlformats.org/drawingml/2006/main">
            <a:ext uri="{FF2B5EF4-FFF2-40B4-BE49-F238E27FC236}">
              <a16:creationId xmlns:a16="http://schemas.microsoft.com/office/drawing/2014/main" id="{00116EF3-A7F5-24FE-DA76-A06B19FB2A57}"/>
            </a:ext>
          </a:extLst>
        </cdr:cNvPr>
        <cdr:cNvSpPr txBox="1"/>
      </cdr:nvSpPr>
      <cdr:spPr>
        <a:xfrm xmlns:a="http://schemas.openxmlformats.org/drawingml/2006/main">
          <a:off x="8246184" y="4239399"/>
          <a:ext cx="1334114" cy="838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3600" dirty="0"/>
            <a:t>19%</a:t>
          </a:r>
        </a:p>
      </cdr:txBody>
    </cdr:sp>
  </cdr:relSizeAnchor>
  <cdr:relSizeAnchor xmlns:cdr="http://schemas.openxmlformats.org/drawingml/2006/chartDrawing">
    <cdr:from>
      <cdr:x>0.4516</cdr:x>
      <cdr:y>0.70908</cdr:y>
    </cdr:from>
    <cdr:to>
      <cdr:x>0.58698</cdr:x>
      <cdr:y>0.80283</cdr:y>
    </cdr:to>
    <cdr:sp macro="" textlink="">
      <cdr:nvSpPr>
        <cdr:cNvPr id="4" name="TextBox 3">
          <a:extLst xmlns:a="http://schemas.openxmlformats.org/drawingml/2006/main">
            <a:ext uri="{FF2B5EF4-FFF2-40B4-BE49-F238E27FC236}">
              <a16:creationId xmlns:a16="http://schemas.microsoft.com/office/drawing/2014/main" id="{0CE5967C-FE96-A471-5CA2-113762DA8301}"/>
            </a:ext>
          </a:extLst>
        </cdr:cNvPr>
        <cdr:cNvSpPr txBox="1"/>
      </cdr:nvSpPr>
      <cdr:spPr>
        <a:xfrm xmlns:a="http://schemas.openxmlformats.org/drawingml/2006/main">
          <a:off x="6082239" y="5763399"/>
          <a:ext cx="1823387" cy="762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3600" dirty="0"/>
            <a:t>19.6%</a:t>
          </a:r>
        </a:p>
      </cdr:txBody>
    </cdr:sp>
  </cdr:relSizeAnchor>
  <cdr:relSizeAnchor xmlns:cdr="http://schemas.openxmlformats.org/drawingml/2006/chartDrawing">
    <cdr:from>
      <cdr:x>0.27813</cdr:x>
      <cdr:y>0.52158</cdr:y>
    </cdr:from>
    <cdr:to>
      <cdr:x>0.4026</cdr:x>
      <cdr:y>0.65283</cdr:y>
    </cdr:to>
    <cdr:sp macro="" textlink="">
      <cdr:nvSpPr>
        <cdr:cNvPr id="5" name="TextBox 4">
          <a:extLst xmlns:a="http://schemas.openxmlformats.org/drawingml/2006/main">
            <a:ext uri="{FF2B5EF4-FFF2-40B4-BE49-F238E27FC236}">
              <a16:creationId xmlns:a16="http://schemas.microsoft.com/office/drawing/2014/main" id="{BF023D61-EED2-CD97-D4D4-C7EB50F32CFE}"/>
            </a:ext>
          </a:extLst>
        </cdr:cNvPr>
        <cdr:cNvSpPr txBox="1"/>
      </cdr:nvSpPr>
      <cdr:spPr>
        <a:xfrm xmlns:a="http://schemas.openxmlformats.org/drawingml/2006/main">
          <a:off x="3745932" y="4239399"/>
          <a:ext cx="1676400" cy="1066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3600" dirty="0"/>
            <a:t>19.8%</a:t>
          </a:r>
        </a:p>
      </cdr:txBody>
    </cdr:sp>
  </cdr:relSizeAnchor>
  <cdr:relSizeAnchor xmlns:cdr="http://schemas.openxmlformats.org/drawingml/2006/chartDrawing">
    <cdr:from>
      <cdr:x>0.34545</cdr:x>
      <cdr:y>0.1747</cdr:y>
    </cdr:from>
    <cdr:to>
      <cdr:x>0.4512</cdr:x>
      <cdr:y>0.29658</cdr:y>
    </cdr:to>
    <cdr:sp macro="" textlink="">
      <cdr:nvSpPr>
        <cdr:cNvPr id="6" name="TextBox 5">
          <a:extLst xmlns:a="http://schemas.openxmlformats.org/drawingml/2006/main">
            <a:ext uri="{FF2B5EF4-FFF2-40B4-BE49-F238E27FC236}">
              <a16:creationId xmlns:a16="http://schemas.microsoft.com/office/drawing/2014/main" id="{BC290E40-689C-80FA-B6D3-BA84B278BA12}"/>
            </a:ext>
          </a:extLst>
        </cdr:cNvPr>
        <cdr:cNvSpPr txBox="1"/>
      </cdr:nvSpPr>
      <cdr:spPr>
        <a:xfrm xmlns:a="http://schemas.openxmlformats.org/drawingml/2006/main">
          <a:off x="4652546" y="1419999"/>
          <a:ext cx="1424280" cy="990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3600" dirty="0"/>
            <a:t>20.3%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6348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0265" y="3088518"/>
            <a:ext cx="18293502" cy="2743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39" y="3249547"/>
            <a:ext cx="17207348" cy="2609021"/>
          </a:xfrm>
        </p:spPr>
        <p:txBody>
          <a:bodyPr tIns="45720" bIns="45720" anchor="ctr">
            <a:normAutofit/>
          </a:bodyPr>
          <a:lstStyle>
            <a:lvl1pPr algn="ctr">
              <a:lnSpc>
                <a:spcPct val="80000"/>
              </a:lnSpc>
              <a:defRPr sz="9000" spc="225" baseline="0"/>
            </a:lvl1pPr>
          </a:lstStyle>
          <a:p>
            <a:r>
              <a:rPr lang="en-US"/>
              <a:t>Click to edit Master title style</a:t>
            </a:r>
            <a:endParaRPr lang="en-US" dirty="0"/>
          </a:p>
        </p:txBody>
      </p:sp>
      <p:sp>
        <p:nvSpPr>
          <p:cNvPr id="3" name="Subtitle 2"/>
          <p:cNvSpPr>
            <a:spLocks noGrp="1"/>
          </p:cNvSpPr>
          <p:nvPr>
            <p:ph type="subTitle" idx="1"/>
          </p:nvPr>
        </p:nvSpPr>
        <p:spPr>
          <a:xfrm>
            <a:off x="2286000" y="5994376"/>
            <a:ext cx="13716000" cy="1963883"/>
          </a:xfrm>
        </p:spPr>
        <p:txBody>
          <a:bodyPr>
            <a:normAutofit/>
          </a:bodyPr>
          <a:lstStyle>
            <a:lvl1pPr marL="0" indent="0" algn="ctr">
              <a:buNone/>
              <a:defRPr sz="3000"/>
            </a:lvl1pPr>
            <a:lvl2pPr marL="685800" indent="0" algn="ctr">
              <a:buNone/>
              <a:defRPr sz="3000"/>
            </a:lvl2pPr>
            <a:lvl3pPr marL="1371600" indent="0" algn="ctr">
              <a:buNone/>
              <a:defRPr sz="30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23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811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3528968" y="0"/>
            <a:ext cx="41148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740936" y="411957"/>
            <a:ext cx="3603570" cy="8846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299" y="411957"/>
            <a:ext cx="11959937" cy="8846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7300" y="9634282"/>
            <a:ext cx="4114794" cy="547688"/>
          </a:xfrm>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a:xfrm>
            <a:off x="5664203" y="9634282"/>
            <a:ext cx="6419504" cy="547688"/>
          </a:xfrm>
        </p:spPr>
        <p:txBody>
          <a:bodyPr/>
          <a:lstStyle/>
          <a:p>
            <a:endParaRPr lang="en-US"/>
          </a:p>
        </p:txBody>
      </p:sp>
      <p:sp>
        <p:nvSpPr>
          <p:cNvPr id="6" name="Slide Number Placeholder 5"/>
          <p:cNvSpPr>
            <a:spLocks noGrp="1"/>
          </p:cNvSpPr>
          <p:nvPr>
            <p:ph type="sldNum" sz="quarter" idx="12"/>
          </p:nvPr>
        </p:nvSpPr>
        <p:spPr>
          <a:xfrm>
            <a:off x="12109573" y="9634282"/>
            <a:ext cx="1319639"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956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520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0265" y="3088518"/>
            <a:ext cx="18293502" cy="274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49787" y="3313319"/>
            <a:ext cx="15773400" cy="2514600"/>
          </a:xfrm>
        </p:spPr>
        <p:txBody>
          <a:bodyPr anchor="ctr">
            <a:noAutofit/>
          </a:bodyPr>
          <a:lstStyle>
            <a:lvl1pPr algn="ctr">
              <a:lnSpc>
                <a:spcPct val="80000"/>
              </a:lnSpc>
              <a:defRPr sz="9000" b="0" spc="225"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49787" y="6015502"/>
            <a:ext cx="15773400" cy="1761959"/>
          </a:xfrm>
        </p:spPr>
        <p:txBody>
          <a:bodyPr anchor="t">
            <a:normAutofit/>
          </a:bodyPr>
          <a:lstStyle>
            <a:lvl1pPr marL="0" indent="0" algn="ctr">
              <a:buNone/>
              <a:defRPr sz="3000">
                <a:solidFill>
                  <a:schemeClr val="tx2"/>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10/7/2022</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206299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08016" y="3017520"/>
            <a:ext cx="7132320" cy="630936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45587" y="3017520"/>
            <a:ext cx="7132320" cy="630936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560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10512" y="2870205"/>
            <a:ext cx="7132320" cy="1114641"/>
          </a:xfrm>
        </p:spPr>
        <p:txBody>
          <a:bodyPr anchor="ctr">
            <a:normAutofit/>
          </a:bodyPr>
          <a:lstStyle>
            <a:lvl1pPr marL="0" indent="0">
              <a:buNone/>
              <a:defRPr sz="315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810512" y="3984849"/>
            <a:ext cx="7132320" cy="53492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46845" y="2870205"/>
            <a:ext cx="7132320" cy="1114641"/>
          </a:xfrm>
        </p:spPr>
        <p:txBody>
          <a:bodyPr anchor="ctr">
            <a:normAutofit/>
          </a:bodyPr>
          <a:lstStyle>
            <a:lvl1pPr marL="0" indent="0">
              <a:buNone/>
              <a:defRPr sz="315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46845" y="3984846"/>
            <a:ext cx="7132320" cy="534924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866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828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572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810512" y="3180081"/>
            <a:ext cx="9189720" cy="617220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683535" y="3221230"/>
            <a:ext cx="4800600" cy="5148479"/>
          </a:xfrm>
        </p:spPr>
        <p:txBody>
          <a:bodyPr>
            <a:normAutofit/>
          </a:bodyPr>
          <a:lstStyle>
            <a:lvl1pPr marL="0" indent="0">
              <a:lnSpc>
                <a:spcPct val="95000"/>
              </a:lnSpc>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1395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920240" y="3317241"/>
            <a:ext cx="9189720" cy="5897880"/>
          </a:xfrm>
          <a:solidFill>
            <a:schemeClr val="tx2">
              <a:lumMod val="60000"/>
              <a:lumOff val="40000"/>
            </a:schemeClr>
          </a:solidFill>
        </p:spPr>
        <p:txBody>
          <a:bodyPr tIns="365760" anchor="t"/>
          <a:lstStyle>
            <a:lvl1pPr marL="0" indent="0" algn="ctr">
              <a:buNone/>
              <a:defRPr sz="4800">
                <a:solidFill>
                  <a:schemeClr val="tx1">
                    <a:lumMod val="50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1686032" y="3225932"/>
            <a:ext cx="4800600" cy="5143500"/>
          </a:xfrm>
        </p:spPr>
        <p:txBody>
          <a:bodyPr>
            <a:normAutofit/>
          </a:bodyPr>
          <a:lstStyle>
            <a:lvl1pPr marL="0" indent="0">
              <a:lnSpc>
                <a:spcPct val="95000"/>
              </a:lnSpc>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9664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725" y="264164"/>
            <a:ext cx="18283428" cy="24688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04379" y="426264"/>
            <a:ext cx="14676120" cy="22631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04379" y="3017520"/>
            <a:ext cx="14676120" cy="63093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03399" y="9634282"/>
            <a:ext cx="4501341" cy="547688"/>
          </a:xfrm>
          <a:prstGeom prst="rect">
            <a:avLst/>
          </a:prstGeom>
        </p:spPr>
        <p:txBody>
          <a:bodyPr vert="horz" lIns="91440" tIns="45720" rIns="45720" bIns="45720" rtlCol="0" anchor="ctr"/>
          <a:lstStyle>
            <a:lvl1pPr algn="l">
              <a:defRPr sz="1575">
                <a:solidFill>
                  <a:schemeClr val="tx1"/>
                </a:solidFill>
              </a:defRPr>
            </a:lvl1pPr>
          </a:lstStyle>
          <a:p>
            <a:fld id="{1D8BD707-D9CF-40AE-B4C6-C98DA3205C09}" type="datetimeFigureOut">
              <a:rPr lang="en-US" smtClean="0"/>
              <a:pPr/>
              <a:t>10/7/2022</a:t>
            </a:fld>
            <a:endParaRPr lang="en-US"/>
          </a:p>
        </p:txBody>
      </p:sp>
      <p:sp>
        <p:nvSpPr>
          <p:cNvPr id="5" name="Footer Placeholder 4"/>
          <p:cNvSpPr>
            <a:spLocks noGrp="1"/>
          </p:cNvSpPr>
          <p:nvPr>
            <p:ph type="ftr" sz="quarter" idx="3"/>
          </p:nvPr>
        </p:nvSpPr>
        <p:spPr>
          <a:xfrm>
            <a:off x="8394707" y="9634282"/>
            <a:ext cx="7566660" cy="547688"/>
          </a:xfrm>
          <a:prstGeom prst="rect">
            <a:avLst/>
          </a:prstGeom>
        </p:spPr>
        <p:txBody>
          <a:bodyPr vert="horz" lIns="91440" tIns="45720" rIns="91440" bIns="45720" rtlCol="0" anchor="ctr"/>
          <a:lstStyle>
            <a:lvl1pPr algn="r">
              <a:defRPr sz="1575">
                <a:solidFill>
                  <a:schemeClr val="tx1"/>
                </a:solidFill>
              </a:defRPr>
            </a:lvl1pPr>
          </a:lstStyle>
          <a:p>
            <a:endParaRPr lang="en-US"/>
          </a:p>
        </p:txBody>
      </p:sp>
      <p:sp>
        <p:nvSpPr>
          <p:cNvPr id="6" name="Slide Number Placeholder 5"/>
          <p:cNvSpPr>
            <a:spLocks noGrp="1"/>
          </p:cNvSpPr>
          <p:nvPr>
            <p:ph type="sldNum" sz="quarter" idx="4"/>
          </p:nvPr>
        </p:nvSpPr>
        <p:spPr>
          <a:xfrm>
            <a:off x="15988391" y="9634282"/>
            <a:ext cx="1419396" cy="547688"/>
          </a:xfrm>
          <a:prstGeom prst="rect">
            <a:avLst/>
          </a:prstGeom>
        </p:spPr>
        <p:txBody>
          <a:bodyPr vert="horz" lIns="45720" tIns="45720" rIns="91440" bIns="45720" rtlCol="0" anchor="ctr"/>
          <a:lstStyle>
            <a:lvl1pPr algn="l">
              <a:defRPr sz="1800" b="0">
                <a:solidFill>
                  <a:schemeClr val="tx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1451063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71600" rtl="0" eaLnBrk="1" latinLnBrk="0" hangingPunct="1">
        <a:lnSpc>
          <a:spcPct val="85000"/>
        </a:lnSpc>
        <a:spcBef>
          <a:spcPct val="0"/>
        </a:spcBef>
        <a:buNone/>
        <a:defRPr sz="6000" kern="1200" cap="all" baseline="0">
          <a:solidFill>
            <a:schemeClr val="bg2"/>
          </a:solidFill>
          <a:latin typeface="+mj-lt"/>
          <a:ea typeface="+mj-ea"/>
          <a:cs typeface="+mj-cs"/>
        </a:defRPr>
      </a:lvl1pPr>
    </p:titleStyle>
    <p:bodyStyle>
      <a:lvl1pPr marL="274320" indent="-274320" algn="l" defTabSz="1371600" rtl="0" eaLnBrk="1" latinLnBrk="0" hangingPunct="1">
        <a:lnSpc>
          <a:spcPct val="90000"/>
        </a:lnSpc>
        <a:spcBef>
          <a:spcPts val="1800"/>
        </a:spcBef>
        <a:spcAft>
          <a:spcPts val="300"/>
        </a:spcAft>
        <a:buClr>
          <a:schemeClr val="tx1"/>
        </a:buClr>
        <a:buFont typeface="Wingdings" pitchFamily="2" charset="2"/>
        <a:buChar char=""/>
        <a:defRPr sz="3300" kern="1200">
          <a:solidFill>
            <a:schemeClr val="tx1"/>
          </a:solidFill>
          <a:latin typeface="+mn-lt"/>
          <a:ea typeface="+mn-ea"/>
          <a:cs typeface="+mn-cs"/>
        </a:defRPr>
      </a:lvl1pPr>
      <a:lvl2pPr marL="617220" indent="-274320" algn="l" defTabSz="1371600" rtl="0" eaLnBrk="1" latinLnBrk="0" hangingPunct="1">
        <a:lnSpc>
          <a:spcPct val="90000"/>
        </a:lnSpc>
        <a:spcBef>
          <a:spcPts val="300"/>
        </a:spcBef>
        <a:spcAft>
          <a:spcPts val="600"/>
        </a:spcAft>
        <a:buClr>
          <a:schemeClr val="tx1"/>
        </a:buClr>
        <a:buFont typeface="Wingdings" pitchFamily="2" charset="2"/>
        <a:buChar char=""/>
        <a:defRPr sz="3000" kern="1200">
          <a:solidFill>
            <a:schemeClr val="tx1"/>
          </a:solidFill>
          <a:latin typeface="+mn-lt"/>
          <a:ea typeface="+mn-ea"/>
          <a:cs typeface="+mn-cs"/>
        </a:defRPr>
      </a:lvl2pPr>
      <a:lvl3pPr marL="960120" indent="-274320" algn="l" defTabSz="1371600" rtl="0" eaLnBrk="1" latinLnBrk="0" hangingPunct="1">
        <a:lnSpc>
          <a:spcPct val="90000"/>
        </a:lnSpc>
        <a:spcBef>
          <a:spcPts val="300"/>
        </a:spcBef>
        <a:spcAft>
          <a:spcPts val="600"/>
        </a:spcAft>
        <a:buClr>
          <a:schemeClr val="tx1"/>
        </a:buClr>
        <a:buFont typeface="Wingdings" pitchFamily="2" charset="2"/>
        <a:buChar char=""/>
        <a:defRPr sz="2700" kern="1200">
          <a:solidFill>
            <a:schemeClr val="tx1"/>
          </a:solidFill>
          <a:latin typeface="+mn-lt"/>
          <a:ea typeface="+mn-ea"/>
          <a:cs typeface="+mn-cs"/>
        </a:defRPr>
      </a:lvl3pPr>
      <a:lvl4pPr marL="1303020" indent="-274320" algn="l" defTabSz="1371600" rtl="0" eaLnBrk="1" latinLnBrk="0" hangingPunct="1">
        <a:lnSpc>
          <a:spcPct val="90000"/>
        </a:lnSpc>
        <a:spcBef>
          <a:spcPts val="300"/>
        </a:spcBef>
        <a:spcAft>
          <a:spcPts val="600"/>
        </a:spcAft>
        <a:buClr>
          <a:schemeClr val="tx1"/>
        </a:buClr>
        <a:buFont typeface="Wingdings" pitchFamily="2" charset="2"/>
        <a:buChar char=""/>
        <a:defRPr sz="2400" kern="1200">
          <a:solidFill>
            <a:schemeClr val="tx1"/>
          </a:solidFill>
          <a:latin typeface="+mn-lt"/>
          <a:ea typeface="+mn-ea"/>
          <a:cs typeface="+mn-cs"/>
        </a:defRPr>
      </a:lvl4pPr>
      <a:lvl5pPr marL="1645920" indent="-274320" algn="l" defTabSz="1371600" rtl="0" eaLnBrk="1" latinLnBrk="0" hangingPunct="1">
        <a:lnSpc>
          <a:spcPct val="90000"/>
        </a:lnSpc>
        <a:spcBef>
          <a:spcPts val="300"/>
        </a:spcBef>
        <a:spcAft>
          <a:spcPts val="600"/>
        </a:spcAft>
        <a:buClr>
          <a:schemeClr val="tx1"/>
        </a:buClr>
        <a:buFont typeface="Wingdings" pitchFamily="2" charset="2"/>
        <a:buChar char=""/>
        <a:defRPr sz="2400" kern="1200">
          <a:solidFill>
            <a:schemeClr val="tx1"/>
          </a:solidFill>
          <a:latin typeface="+mn-lt"/>
          <a:ea typeface="+mn-ea"/>
          <a:cs typeface="+mn-cs"/>
        </a:defRPr>
      </a:lvl5pPr>
      <a:lvl6pPr marL="1926900" indent="-342900" algn="l" defTabSz="1371600" rtl="0" eaLnBrk="1" latinLnBrk="0" hangingPunct="1">
        <a:lnSpc>
          <a:spcPct val="90000"/>
        </a:lnSpc>
        <a:spcBef>
          <a:spcPts val="300"/>
        </a:spcBef>
        <a:spcAft>
          <a:spcPts val="600"/>
        </a:spcAft>
        <a:buClr>
          <a:schemeClr val="tx1"/>
        </a:buClr>
        <a:buFont typeface="Wingdings" pitchFamily="2" charset="2"/>
        <a:buChar char=""/>
        <a:defRPr sz="2400" kern="1200">
          <a:solidFill>
            <a:schemeClr val="tx1"/>
          </a:solidFill>
          <a:latin typeface="+mn-lt"/>
          <a:ea typeface="+mn-ea"/>
          <a:cs typeface="+mn-cs"/>
        </a:defRPr>
      </a:lvl6pPr>
      <a:lvl7pPr marL="2207700" indent="-342900" algn="l" defTabSz="1371600" rtl="0" eaLnBrk="1" latinLnBrk="0" hangingPunct="1">
        <a:lnSpc>
          <a:spcPct val="90000"/>
        </a:lnSpc>
        <a:spcBef>
          <a:spcPts val="300"/>
        </a:spcBef>
        <a:spcAft>
          <a:spcPts val="600"/>
        </a:spcAft>
        <a:buClr>
          <a:schemeClr val="tx1"/>
        </a:buClr>
        <a:buFont typeface="Wingdings" pitchFamily="2" charset="2"/>
        <a:buChar char=""/>
        <a:defRPr sz="2400" kern="1200">
          <a:solidFill>
            <a:schemeClr val="tx1"/>
          </a:solidFill>
          <a:latin typeface="+mn-lt"/>
          <a:ea typeface="+mn-ea"/>
          <a:cs typeface="+mn-cs"/>
        </a:defRPr>
      </a:lvl7pPr>
      <a:lvl8pPr marL="2443500" indent="-342900" algn="l" defTabSz="1371600" rtl="0" eaLnBrk="1" latinLnBrk="0" hangingPunct="1">
        <a:lnSpc>
          <a:spcPct val="90000"/>
        </a:lnSpc>
        <a:spcBef>
          <a:spcPts val="300"/>
        </a:spcBef>
        <a:spcAft>
          <a:spcPts val="600"/>
        </a:spcAft>
        <a:buClr>
          <a:schemeClr val="tx1"/>
        </a:buClr>
        <a:buFont typeface="Wingdings" pitchFamily="2" charset="2"/>
        <a:buChar char=""/>
        <a:defRPr sz="2400" kern="1200">
          <a:solidFill>
            <a:schemeClr val="tx1"/>
          </a:solidFill>
          <a:latin typeface="+mn-lt"/>
          <a:ea typeface="+mn-ea"/>
          <a:cs typeface="+mn-cs"/>
        </a:defRPr>
      </a:lvl8pPr>
      <a:lvl9pPr marL="2709300" indent="-342900" algn="l" defTabSz="1371600" rtl="0" eaLnBrk="1" latinLnBrk="0" hangingPunct="1">
        <a:lnSpc>
          <a:spcPct val="90000"/>
        </a:lnSpc>
        <a:spcBef>
          <a:spcPts val="300"/>
        </a:spcBef>
        <a:spcAft>
          <a:spcPts val="600"/>
        </a:spcAft>
        <a:buClr>
          <a:schemeClr val="tx1"/>
        </a:buClr>
        <a:buFont typeface="Wingdings" pitchFamily="2" charset="2"/>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9.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a:extLst>
              <a:ext uri="{FF2B5EF4-FFF2-40B4-BE49-F238E27FC236}">
                <a16:creationId xmlns:a16="http://schemas.microsoft.com/office/drawing/2014/main" id="{3494ED0A-453D-5F8F-DDBC-9447B4C09C87}"/>
              </a:ext>
            </a:extLst>
          </p:cNvPr>
          <p:cNvSpPr/>
          <p:nvPr/>
        </p:nvSpPr>
        <p:spPr>
          <a:xfrm>
            <a:off x="15621454" y="-19572"/>
            <a:ext cx="1637846" cy="1915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B736058B-3FB5-8838-3EBF-3EBA59759D03}"/>
              </a:ext>
            </a:extLst>
          </p:cNvPr>
          <p:cNvSpPr txBox="1"/>
          <p:nvPr/>
        </p:nvSpPr>
        <p:spPr>
          <a:xfrm>
            <a:off x="11125200" y="2052224"/>
            <a:ext cx="5981700" cy="5909310"/>
          </a:xfrm>
          <a:prstGeom prst="rect">
            <a:avLst/>
          </a:prstGeom>
          <a:noFill/>
        </p:spPr>
        <p:txBody>
          <a:bodyPr wrap="square" rtlCol="0">
            <a:spAutoFit/>
          </a:bodyPr>
          <a:lstStyle/>
          <a:p>
            <a:r>
              <a:rPr lang="en-IN" dirty="0"/>
              <a:t>ANALYSIS</a:t>
            </a:r>
          </a:p>
          <a:p>
            <a:endParaRPr lang="en-IN" dirty="0"/>
          </a:p>
          <a:p>
            <a:r>
              <a:rPr lang="en-IN" dirty="0"/>
              <a:t>Animals and science are the two most popular categories</a:t>
            </a:r>
          </a:p>
          <a:p>
            <a:r>
              <a:rPr lang="en-IN" dirty="0"/>
              <a:t>Of the content. Showing that people enjoy “real-life” and “factual” content the most.</a:t>
            </a:r>
          </a:p>
          <a:p>
            <a:endParaRPr lang="en-IN" dirty="0"/>
          </a:p>
          <a:p>
            <a:endParaRPr lang="en-IN" dirty="0"/>
          </a:p>
          <a:p>
            <a:r>
              <a:rPr lang="en-IN" dirty="0"/>
              <a:t>INSIGHT</a:t>
            </a:r>
          </a:p>
          <a:p>
            <a:endParaRPr lang="en-IN" dirty="0"/>
          </a:p>
          <a:p>
            <a:r>
              <a:rPr lang="en-IN" dirty="0"/>
              <a:t>Food is a common theme with the top 5 categories with “Healthy Eating” ranking the highest. This may give an indication to the audience within your user base. You could use the insight to create a campaign and work with healthy eating brads to boost user engagement.</a:t>
            </a:r>
          </a:p>
          <a:p>
            <a:endParaRPr lang="en-IN" dirty="0"/>
          </a:p>
          <a:p>
            <a:r>
              <a:rPr lang="en-IN" dirty="0"/>
              <a:t>NEXT-STEP</a:t>
            </a:r>
          </a:p>
          <a:p>
            <a:endParaRPr lang="en-IN" dirty="0"/>
          </a:p>
          <a:p>
            <a:r>
              <a:rPr lang="en-IN" dirty="0"/>
              <a:t>This ad-hoc analysis is insightful, but it’s time to take this analysis into large scale population for real-time understanding of you business. We cam show you how to do this.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6781800" y="2005584"/>
            <a:ext cx="9507379" cy="6275832"/>
          </a:xfrm>
          <a:prstGeom prst="rect">
            <a:avLst/>
          </a:prstGeom>
          <a:solidFill>
            <a:schemeClr val="accent4">
              <a:lumMod val="20000"/>
              <a:lumOff val="80000"/>
            </a:schemeClr>
          </a:solidFill>
        </p:spPr>
        <p:txBody>
          <a:bodyPr/>
          <a:lstStyle/>
          <a:p>
            <a:r>
              <a:rPr lang="en-IN" sz="2400" dirty="0">
                <a:solidFill>
                  <a:schemeClr val="tx2">
                    <a:lumMod val="10000"/>
                  </a:schemeClr>
                </a:solidFill>
              </a:rPr>
              <a:t>		</a:t>
            </a:r>
          </a:p>
          <a:p>
            <a:endParaRPr lang="en-IN" sz="2400" dirty="0">
              <a:solidFill>
                <a:schemeClr val="tx2">
                  <a:lumMod val="10000"/>
                </a:schemeClr>
              </a:solidFill>
            </a:endParaRPr>
          </a:p>
          <a:p>
            <a:endParaRPr lang="en-IN" sz="2400" dirty="0">
              <a:solidFill>
                <a:schemeClr val="tx2">
                  <a:lumMod val="10000"/>
                </a:schemeClr>
              </a:solidFill>
            </a:endParaRPr>
          </a:p>
          <a:p>
            <a:endParaRPr lang="en-IN" sz="2400" dirty="0">
              <a:solidFill>
                <a:schemeClr val="tx2">
                  <a:lumMod val="10000"/>
                </a:schemeClr>
              </a:solidFill>
            </a:endParaRPr>
          </a:p>
          <a:p>
            <a:r>
              <a:rPr lang="en-IN" sz="2400" dirty="0">
                <a:solidFill>
                  <a:schemeClr val="tx2">
                    <a:lumMod val="10000"/>
                  </a:schemeClr>
                </a:solidFill>
              </a:rPr>
              <a:t>				Social buzz is a fast growing technology unicorn</a:t>
            </a:r>
          </a:p>
          <a:p>
            <a:r>
              <a:rPr lang="en-IN" sz="2400" dirty="0">
                <a:solidFill>
                  <a:schemeClr val="tx2">
                    <a:lumMod val="10000"/>
                  </a:schemeClr>
                </a:solidFill>
              </a:rPr>
              <a:t>				that need to adapt quickly to its global scale.</a:t>
            </a:r>
          </a:p>
          <a:p>
            <a:r>
              <a:rPr lang="en-IN" sz="2400" dirty="0">
                <a:solidFill>
                  <a:schemeClr val="tx2">
                    <a:lumMod val="10000"/>
                  </a:schemeClr>
                </a:solidFill>
              </a:rPr>
              <a:t>				Accenture has began a 3 month POC focusing </a:t>
            </a:r>
          </a:p>
          <a:p>
            <a:r>
              <a:rPr lang="en-IN" sz="2400" dirty="0">
                <a:solidFill>
                  <a:schemeClr val="tx2">
                    <a:lumMod val="10000"/>
                  </a:schemeClr>
                </a:solidFill>
              </a:rPr>
              <a:t>				on these task:-</a:t>
            </a:r>
          </a:p>
          <a:p>
            <a:endParaRPr lang="en-IN" sz="2400" dirty="0">
              <a:solidFill>
                <a:schemeClr val="tx2">
                  <a:lumMod val="10000"/>
                </a:schemeClr>
              </a:solidFill>
            </a:endParaRPr>
          </a:p>
          <a:p>
            <a:endParaRPr lang="en-IN" sz="2400" dirty="0">
              <a:solidFill>
                <a:schemeClr val="tx2">
                  <a:lumMod val="10000"/>
                </a:schemeClr>
              </a:solidFill>
            </a:endParaRPr>
          </a:p>
          <a:p>
            <a:endParaRPr lang="en-IN" sz="2400" dirty="0">
              <a:solidFill>
                <a:schemeClr val="tx2">
                  <a:lumMod val="10000"/>
                </a:schemeClr>
              </a:solidFill>
            </a:endParaRPr>
          </a:p>
          <a:p>
            <a:r>
              <a:rPr lang="en-IN" sz="2400" dirty="0">
                <a:solidFill>
                  <a:schemeClr val="tx2">
                    <a:lumMod val="10000"/>
                  </a:schemeClr>
                </a:solidFill>
              </a:rPr>
              <a:t>					1) An audit of Social buzz’s big data practice.</a:t>
            </a:r>
          </a:p>
          <a:p>
            <a:r>
              <a:rPr lang="en-IN" sz="2400" dirty="0">
                <a:solidFill>
                  <a:schemeClr val="tx2">
                    <a:lumMod val="10000"/>
                  </a:schemeClr>
                </a:solidFill>
              </a:rPr>
              <a:t>					2) Recommendations for a successful IPO.</a:t>
            </a:r>
          </a:p>
          <a:p>
            <a:r>
              <a:rPr lang="en-IN" sz="2400" dirty="0">
                <a:solidFill>
                  <a:schemeClr val="tx2">
                    <a:lumMod val="10000"/>
                  </a:schemeClr>
                </a:solidFill>
              </a:rPr>
              <a:t>					3) Analysis to find social buzz’s top 5 most</a:t>
            </a:r>
          </a:p>
          <a:p>
            <a:r>
              <a:rPr lang="en-IN" sz="2400" dirty="0">
                <a:solidFill>
                  <a:schemeClr val="tx2">
                    <a:lumMod val="10000"/>
                  </a:schemeClr>
                </a:solidFill>
              </a:rPr>
              <a:t>					     categories of content.</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flipV="1">
            <a:off x="0" y="10286999"/>
            <a:ext cx="45719" cy="45719"/>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855C5E9D-66BE-AC71-0BCF-524985DEA67E}"/>
              </a:ext>
            </a:extLst>
          </p:cNvPr>
          <p:cNvSpPr txBox="1"/>
          <p:nvPr/>
        </p:nvSpPr>
        <p:spPr>
          <a:xfrm>
            <a:off x="3276600" y="4761658"/>
            <a:ext cx="5941463" cy="3416320"/>
          </a:xfrm>
          <a:prstGeom prst="rect">
            <a:avLst/>
          </a:prstGeom>
          <a:noFill/>
        </p:spPr>
        <p:txBody>
          <a:bodyPr wrap="square" rtlCol="0">
            <a:spAutoFit/>
          </a:bodyPr>
          <a:lstStyle/>
          <a:p>
            <a:r>
              <a:rPr lang="en-IN" dirty="0"/>
              <a:t> Over </a:t>
            </a:r>
            <a:r>
              <a:rPr lang="en-IN" u="sng" dirty="0"/>
              <a:t>1000000</a:t>
            </a:r>
            <a:r>
              <a:rPr lang="en-IN" dirty="0"/>
              <a:t> post per day</a:t>
            </a:r>
          </a:p>
          <a:p>
            <a:endParaRPr lang="en-IN" dirty="0"/>
          </a:p>
          <a:p>
            <a:r>
              <a:rPr lang="en-IN" u="sng" dirty="0"/>
              <a:t>36,500,000</a:t>
            </a:r>
            <a:r>
              <a:rPr lang="en-IN" dirty="0"/>
              <a:t> pieces  of content per year!</a:t>
            </a:r>
          </a:p>
          <a:p>
            <a:endParaRPr lang="en-IN" dirty="0"/>
          </a:p>
          <a:p>
            <a:endParaRPr lang="en-IN" dirty="0"/>
          </a:p>
          <a:p>
            <a:endParaRPr lang="en-IN" dirty="0"/>
          </a:p>
          <a:p>
            <a:endParaRPr lang="en-IN" dirty="0"/>
          </a:p>
          <a:p>
            <a:endParaRPr lang="en-IN" dirty="0"/>
          </a:p>
          <a:p>
            <a:r>
              <a:rPr lang="en-IN" dirty="0"/>
              <a:t>But how to capitalize on it when there is so much ?</a:t>
            </a:r>
          </a:p>
          <a:p>
            <a:endParaRPr lang="en-IN" dirty="0"/>
          </a:p>
          <a:p>
            <a:r>
              <a:rPr lang="en-IN" u="sng" dirty="0"/>
              <a:t>Analysis to find  Social  Buzz’s top 5 most popular</a:t>
            </a:r>
          </a:p>
          <a:p>
            <a:r>
              <a:rPr lang="en-IN" u="sng" dirty="0"/>
              <a:t>Categories of content</a:t>
            </a:r>
            <a:r>
              <a:rPr lang="en-IN"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t>
            </a:r>
          </a:p>
          <a:p>
            <a:pPr algn="ctr">
              <a:lnSpc>
                <a:spcPts val="9600"/>
              </a:lnSpc>
            </a:pPr>
            <a:r>
              <a:rPr lang="en-US" sz="8000" spc="-80" dirty="0">
                <a:solidFill>
                  <a:srgbClr val="000000"/>
                </a:solidFill>
                <a:latin typeface="Graphik Regular" panose="020B0503030202060203" pitchFamily="34" charset="0"/>
              </a:rPr>
              <a:t>Analytics team</a:t>
            </a:r>
          </a:p>
        </p:txBody>
      </p:sp>
      <p:sp>
        <p:nvSpPr>
          <p:cNvPr id="32" name="TextBox 31">
            <a:extLst>
              <a:ext uri="{FF2B5EF4-FFF2-40B4-BE49-F238E27FC236}">
                <a16:creationId xmlns:a16="http://schemas.microsoft.com/office/drawing/2014/main" id="{D84715C3-BB88-E2A5-4777-0A4B0DAE8393}"/>
              </a:ext>
            </a:extLst>
          </p:cNvPr>
          <p:cNvSpPr txBox="1"/>
          <p:nvPr/>
        </p:nvSpPr>
        <p:spPr>
          <a:xfrm>
            <a:off x="14626401" y="1454169"/>
            <a:ext cx="4072266" cy="1200329"/>
          </a:xfrm>
          <a:prstGeom prst="rect">
            <a:avLst/>
          </a:prstGeom>
          <a:noFill/>
        </p:spPr>
        <p:txBody>
          <a:bodyPr wrap="square" rtlCol="0">
            <a:spAutoFit/>
          </a:bodyPr>
          <a:lstStyle/>
          <a:p>
            <a:r>
              <a:rPr lang="en-IN" dirty="0"/>
              <a:t>Angela Thomas</a:t>
            </a:r>
          </a:p>
          <a:p>
            <a:endParaRPr lang="en-IN" dirty="0"/>
          </a:p>
          <a:p>
            <a:r>
              <a:rPr lang="en-IN" dirty="0"/>
              <a:t>Chief Technology</a:t>
            </a:r>
          </a:p>
          <a:p>
            <a:r>
              <a:rPr lang="en-IN" dirty="0"/>
              <a:t>Architect</a:t>
            </a:r>
          </a:p>
        </p:txBody>
      </p:sp>
      <p:sp>
        <p:nvSpPr>
          <p:cNvPr id="33" name="TextBox 32">
            <a:extLst>
              <a:ext uri="{FF2B5EF4-FFF2-40B4-BE49-F238E27FC236}">
                <a16:creationId xmlns:a16="http://schemas.microsoft.com/office/drawing/2014/main" id="{48B5BC0D-9614-1F4A-B743-2DD265715F46}"/>
              </a:ext>
            </a:extLst>
          </p:cNvPr>
          <p:cNvSpPr txBox="1"/>
          <p:nvPr/>
        </p:nvSpPr>
        <p:spPr>
          <a:xfrm>
            <a:off x="14626401" y="4401930"/>
            <a:ext cx="3810000" cy="923330"/>
          </a:xfrm>
          <a:prstGeom prst="rect">
            <a:avLst/>
          </a:prstGeom>
          <a:noFill/>
        </p:spPr>
        <p:txBody>
          <a:bodyPr wrap="square" rtlCol="0">
            <a:spAutoFit/>
          </a:bodyPr>
          <a:lstStyle/>
          <a:p>
            <a:r>
              <a:rPr lang="en-IN" dirty="0"/>
              <a:t>Marcus Rampton</a:t>
            </a:r>
          </a:p>
          <a:p>
            <a:endParaRPr lang="en-IN" dirty="0"/>
          </a:p>
          <a:p>
            <a:r>
              <a:rPr lang="en-IN" dirty="0"/>
              <a:t>Senior Principle</a:t>
            </a:r>
          </a:p>
        </p:txBody>
      </p:sp>
      <p:sp>
        <p:nvSpPr>
          <p:cNvPr id="34" name="TextBox 33">
            <a:extLst>
              <a:ext uri="{FF2B5EF4-FFF2-40B4-BE49-F238E27FC236}">
                <a16:creationId xmlns:a16="http://schemas.microsoft.com/office/drawing/2014/main" id="{05F4FBDF-004D-95AB-D9F6-5872EBEADB66}"/>
              </a:ext>
            </a:extLst>
          </p:cNvPr>
          <p:cNvSpPr txBox="1"/>
          <p:nvPr/>
        </p:nvSpPr>
        <p:spPr>
          <a:xfrm>
            <a:off x="14623115" y="7421293"/>
            <a:ext cx="2846077" cy="923330"/>
          </a:xfrm>
          <a:prstGeom prst="rect">
            <a:avLst/>
          </a:prstGeom>
          <a:noFill/>
        </p:spPr>
        <p:txBody>
          <a:bodyPr wrap="square" rtlCol="0">
            <a:spAutoFit/>
          </a:bodyPr>
          <a:lstStyle/>
          <a:p>
            <a:r>
              <a:rPr lang="en-IN" dirty="0"/>
              <a:t>Philip </a:t>
            </a:r>
            <a:r>
              <a:rPr lang="en-IN" dirty="0" err="1"/>
              <a:t>Galaghar</a:t>
            </a:r>
            <a:endParaRPr lang="en-IN" dirty="0"/>
          </a:p>
          <a:p>
            <a:endParaRPr lang="en-IN" dirty="0"/>
          </a:p>
          <a:p>
            <a:r>
              <a:rPr lang="en-IN" dirty="0"/>
              <a:t>Data Analyst</a:t>
            </a:r>
          </a:p>
        </p:txBody>
      </p:sp>
      <p:sp>
        <p:nvSpPr>
          <p:cNvPr id="35" name="Rectangle 34">
            <a:extLst>
              <a:ext uri="{FF2B5EF4-FFF2-40B4-BE49-F238E27FC236}">
                <a16:creationId xmlns:a16="http://schemas.microsoft.com/office/drawing/2014/main" id="{AB8C37F6-01E2-45DE-7D1F-633CAB215022}"/>
              </a:ext>
            </a:extLst>
          </p:cNvPr>
          <p:cNvSpPr/>
          <p:nvPr/>
        </p:nvSpPr>
        <p:spPr>
          <a:xfrm>
            <a:off x="15843611" y="-69569"/>
            <a:ext cx="1637846" cy="1523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4B8282F-FB88-7D87-2D7C-E6899FA1C5F9}"/>
              </a:ext>
            </a:extLst>
          </p:cNvPr>
          <p:cNvSpPr/>
          <p:nvPr/>
        </p:nvSpPr>
        <p:spPr>
          <a:xfrm>
            <a:off x="15087600" y="0"/>
            <a:ext cx="1447800" cy="2096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E5DC2DE1-6E22-C2D6-739D-E527399A6500}"/>
              </a:ext>
            </a:extLst>
          </p:cNvPr>
          <p:cNvSpPr txBox="1"/>
          <p:nvPr/>
        </p:nvSpPr>
        <p:spPr>
          <a:xfrm>
            <a:off x="4067424" y="1662733"/>
            <a:ext cx="3608649" cy="369332"/>
          </a:xfrm>
          <a:prstGeom prst="rect">
            <a:avLst/>
          </a:prstGeom>
          <a:noFill/>
        </p:spPr>
        <p:txBody>
          <a:bodyPr wrap="square" rtlCol="0">
            <a:spAutoFit/>
          </a:bodyPr>
          <a:lstStyle/>
          <a:p>
            <a:r>
              <a:rPr lang="en-IN" dirty="0"/>
              <a:t>Data Understanding</a:t>
            </a:r>
          </a:p>
        </p:txBody>
      </p:sp>
      <p:sp>
        <p:nvSpPr>
          <p:cNvPr id="41" name="TextBox 40">
            <a:extLst>
              <a:ext uri="{FF2B5EF4-FFF2-40B4-BE49-F238E27FC236}">
                <a16:creationId xmlns:a16="http://schemas.microsoft.com/office/drawing/2014/main" id="{C3E48516-50EA-AAE0-844A-B1B2E670AFDC}"/>
              </a:ext>
            </a:extLst>
          </p:cNvPr>
          <p:cNvSpPr txBox="1"/>
          <p:nvPr/>
        </p:nvSpPr>
        <p:spPr>
          <a:xfrm>
            <a:off x="5803713" y="3121015"/>
            <a:ext cx="3327367" cy="369332"/>
          </a:xfrm>
          <a:prstGeom prst="rect">
            <a:avLst/>
          </a:prstGeom>
          <a:noFill/>
        </p:spPr>
        <p:txBody>
          <a:bodyPr wrap="square" rtlCol="0">
            <a:spAutoFit/>
          </a:bodyPr>
          <a:lstStyle/>
          <a:p>
            <a:r>
              <a:rPr lang="en-IN" dirty="0"/>
              <a:t>Data Cleaning</a:t>
            </a:r>
          </a:p>
        </p:txBody>
      </p:sp>
      <p:sp>
        <p:nvSpPr>
          <p:cNvPr id="42" name="TextBox 41">
            <a:extLst>
              <a:ext uri="{FF2B5EF4-FFF2-40B4-BE49-F238E27FC236}">
                <a16:creationId xmlns:a16="http://schemas.microsoft.com/office/drawing/2014/main" id="{90BBE38F-2BDC-4614-BEAD-8A3EE56D2C98}"/>
              </a:ext>
            </a:extLst>
          </p:cNvPr>
          <p:cNvSpPr txBox="1"/>
          <p:nvPr/>
        </p:nvSpPr>
        <p:spPr>
          <a:xfrm>
            <a:off x="7891585" y="4761465"/>
            <a:ext cx="3712410" cy="369332"/>
          </a:xfrm>
          <a:prstGeom prst="rect">
            <a:avLst/>
          </a:prstGeom>
          <a:noFill/>
        </p:spPr>
        <p:txBody>
          <a:bodyPr wrap="square" rtlCol="0">
            <a:spAutoFit/>
          </a:bodyPr>
          <a:lstStyle/>
          <a:p>
            <a:r>
              <a:rPr lang="en-IN" dirty="0"/>
              <a:t>Data Modelling</a:t>
            </a:r>
          </a:p>
        </p:txBody>
      </p:sp>
      <p:sp>
        <p:nvSpPr>
          <p:cNvPr id="43" name="TextBox 42">
            <a:extLst>
              <a:ext uri="{FF2B5EF4-FFF2-40B4-BE49-F238E27FC236}">
                <a16:creationId xmlns:a16="http://schemas.microsoft.com/office/drawing/2014/main" id="{19F4669D-36FD-22AC-4BF4-A6A3905B8438}"/>
              </a:ext>
            </a:extLst>
          </p:cNvPr>
          <p:cNvSpPr txBox="1"/>
          <p:nvPr/>
        </p:nvSpPr>
        <p:spPr>
          <a:xfrm>
            <a:off x="9747790" y="6479650"/>
            <a:ext cx="4016399" cy="369332"/>
          </a:xfrm>
          <a:prstGeom prst="rect">
            <a:avLst/>
          </a:prstGeom>
          <a:noFill/>
        </p:spPr>
        <p:txBody>
          <a:bodyPr wrap="square" rtlCol="0">
            <a:spAutoFit/>
          </a:bodyPr>
          <a:lstStyle/>
          <a:p>
            <a:r>
              <a:rPr lang="en-IN" dirty="0"/>
              <a:t>Data Analysis</a:t>
            </a:r>
          </a:p>
        </p:txBody>
      </p:sp>
      <p:sp>
        <p:nvSpPr>
          <p:cNvPr id="44" name="TextBox 43">
            <a:extLst>
              <a:ext uri="{FF2B5EF4-FFF2-40B4-BE49-F238E27FC236}">
                <a16:creationId xmlns:a16="http://schemas.microsoft.com/office/drawing/2014/main" id="{B36FBF5E-0EC5-3E6C-A9DD-9D9B2C6AE2D7}"/>
              </a:ext>
            </a:extLst>
          </p:cNvPr>
          <p:cNvSpPr txBox="1"/>
          <p:nvPr/>
        </p:nvSpPr>
        <p:spPr>
          <a:xfrm>
            <a:off x="11548162" y="8125998"/>
            <a:ext cx="4016399" cy="369332"/>
          </a:xfrm>
          <a:prstGeom prst="rect">
            <a:avLst/>
          </a:prstGeom>
          <a:noFill/>
        </p:spPr>
        <p:txBody>
          <a:bodyPr wrap="square" rtlCol="0">
            <a:spAutoFit/>
          </a:bodyPr>
          <a:lstStyle/>
          <a:p>
            <a:r>
              <a:rPr lang="en-IN" dirty="0"/>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564032" y="359494"/>
            <a:ext cx="4636129" cy="1248355"/>
          </a:xfrm>
          <a:prstGeom prst="rect">
            <a:avLst/>
          </a:prstGeom>
        </p:spPr>
        <p:txBody>
          <a:bodyPr lIns="0" tIns="0" rIns="0" bIns="0" rtlCol="0" anchor="t">
            <a:spAutoFit/>
          </a:bodyPr>
          <a:lstStyle/>
          <a:p>
            <a:pPr>
              <a:lnSpc>
                <a:spcPts val="9600"/>
              </a:lnSpc>
            </a:pPr>
            <a:r>
              <a:rPr lang="en-US" sz="9600" spc="-80" dirty="0">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452065C0-4B0F-B49D-14AF-88735275EE4A}"/>
              </a:ext>
            </a:extLst>
          </p:cNvPr>
          <p:cNvSpPr/>
          <p:nvPr/>
        </p:nvSpPr>
        <p:spPr>
          <a:xfrm>
            <a:off x="15256742" y="0"/>
            <a:ext cx="1637846" cy="2017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E96BDCD-D024-7B9B-3597-39A07E323FFE}"/>
              </a:ext>
            </a:extLst>
          </p:cNvPr>
          <p:cNvSpPr txBox="1"/>
          <p:nvPr/>
        </p:nvSpPr>
        <p:spPr>
          <a:xfrm>
            <a:off x="2127159" y="2625591"/>
            <a:ext cx="3073002" cy="3262432"/>
          </a:xfrm>
          <a:prstGeom prst="rect">
            <a:avLst/>
          </a:prstGeom>
          <a:noFill/>
        </p:spPr>
        <p:txBody>
          <a:bodyPr wrap="square" rtlCol="0">
            <a:spAutoFit/>
          </a:bodyPr>
          <a:lstStyle/>
          <a:p>
            <a:r>
              <a:rPr lang="en-IN" dirty="0"/>
              <a:t>	   </a:t>
            </a:r>
            <a:r>
              <a:rPr lang="en-IN" sz="6600" dirty="0">
                <a:latin typeface="Arial Black" panose="020B0A04020102020204" pitchFamily="34" charset="0"/>
              </a:rPr>
              <a:t>16</a:t>
            </a:r>
          </a:p>
          <a:p>
            <a:endParaRPr lang="en-IN" sz="6600" dirty="0">
              <a:latin typeface="Arial Black" panose="020B0A04020102020204" pitchFamily="34" charset="0"/>
            </a:endParaRPr>
          </a:p>
          <a:p>
            <a:r>
              <a:rPr lang="en-IN" sz="2800" dirty="0">
                <a:latin typeface="Arial Black" panose="020B0A04020102020204" pitchFamily="34" charset="0"/>
              </a:rPr>
              <a:t>	UNIQUE CATEGORIES</a:t>
            </a:r>
          </a:p>
          <a:p>
            <a:endParaRPr lang="en-IN" dirty="0">
              <a:latin typeface="Arial Black" panose="020B0A04020102020204" pitchFamily="34" charset="0"/>
            </a:endParaRPr>
          </a:p>
        </p:txBody>
      </p:sp>
      <p:sp>
        <p:nvSpPr>
          <p:cNvPr id="16" name="TextBox 15">
            <a:extLst>
              <a:ext uri="{FF2B5EF4-FFF2-40B4-BE49-F238E27FC236}">
                <a16:creationId xmlns:a16="http://schemas.microsoft.com/office/drawing/2014/main" id="{1F785BE6-0F49-66A0-D0F7-3F0E8026D3C6}"/>
              </a:ext>
            </a:extLst>
          </p:cNvPr>
          <p:cNvSpPr txBox="1"/>
          <p:nvPr/>
        </p:nvSpPr>
        <p:spPr>
          <a:xfrm>
            <a:off x="7239000" y="2625591"/>
            <a:ext cx="3202519" cy="3231654"/>
          </a:xfrm>
          <a:prstGeom prst="rect">
            <a:avLst/>
          </a:prstGeom>
          <a:noFill/>
        </p:spPr>
        <p:txBody>
          <a:bodyPr wrap="square" rtlCol="0">
            <a:spAutoFit/>
          </a:bodyPr>
          <a:lstStyle/>
          <a:p>
            <a:r>
              <a:rPr lang="en-IN" sz="6600" dirty="0">
                <a:latin typeface="Arial Black" panose="020B0A04020102020204" pitchFamily="34" charset="0"/>
              </a:rPr>
              <a:t> 1897</a:t>
            </a:r>
          </a:p>
          <a:p>
            <a:endParaRPr lang="en-IN" sz="6600" dirty="0">
              <a:latin typeface="Arial Black" panose="020B0A04020102020204" pitchFamily="34" charset="0"/>
            </a:endParaRPr>
          </a:p>
          <a:p>
            <a:endParaRPr lang="en-IN" dirty="0">
              <a:latin typeface="Arial Black" panose="020B0A04020102020204" pitchFamily="34" charset="0"/>
            </a:endParaRPr>
          </a:p>
          <a:p>
            <a:r>
              <a:rPr lang="en-IN" dirty="0">
                <a:latin typeface="Arial Black" panose="020B0A04020102020204" pitchFamily="34" charset="0"/>
              </a:rPr>
              <a:t>	REACTIONS TO 	“ANIMAL” POST</a:t>
            </a:r>
          </a:p>
          <a:p>
            <a:endParaRPr lang="en-IN" dirty="0"/>
          </a:p>
        </p:txBody>
      </p:sp>
      <p:sp>
        <p:nvSpPr>
          <p:cNvPr id="17" name="TextBox 16">
            <a:extLst>
              <a:ext uri="{FF2B5EF4-FFF2-40B4-BE49-F238E27FC236}">
                <a16:creationId xmlns:a16="http://schemas.microsoft.com/office/drawing/2014/main" id="{011B1F19-81DC-47FA-866D-7B4484731B44}"/>
              </a:ext>
            </a:extLst>
          </p:cNvPr>
          <p:cNvSpPr txBox="1"/>
          <p:nvPr/>
        </p:nvSpPr>
        <p:spPr>
          <a:xfrm>
            <a:off x="12480358" y="2502480"/>
            <a:ext cx="4027128" cy="3508653"/>
          </a:xfrm>
          <a:prstGeom prst="rect">
            <a:avLst/>
          </a:prstGeom>
          <a:noFill/>
        </p:spPr>
        <p:txBody>
          <a:bodyPr wrap="square" rtlCol="0">
            <a:spAutoFit/>
          </a:bodyPr>
          <a:lstStyle/>
          <a:p>
            <a:r>
              <a:rPr lang="en-IN" dirty="0"/>
              <a:t>	   </a:t>
            </a:r>
            <a:r>
              <a:rPr lang="en-IN" sz="4800" dirty="0">
                <a:latin typeface="Arial Black" panose="020B0A04020102020204" pitchFamily="34" charset="0"/>
              </a:rPr>
              <a:t>JANUARY</a:t>
            </a:r>
          </a:p>
          <a:p>
            <a:endParaRPr lang="en-IN" sz="4800" dirty="0">
              <a:latin typeface="Arial Black" panose="020B0A04020102020204" pitchFamily="34" charset="0"/>
            </a:endParaRPr>
          </a:p>
          <a:p>
            <a:endParaRPr lang="en-IN" dirty="0">
              <a:latin typeface="Arial Black" panose="020B0A04020102020204" pitchFamily="34" charset="0"/>
            </a:endParaRPr>
          </a:p>
          <a:p>
            <a:endParaRPr lang="en-IN" dirty="0">
              <a:latin typeface="Arial Black" panose="020B0A04020102020204" pitchFamily="34" charset="0"/>
            </a:endParaRPr>
          </a:p>
          <a:p>
            <a:endParaRPr lang="en-IN" dirty="0">
              <a:latin typeface="Arial Black" panose="020B0A04020102020204" pitchFamily="34" charset="0"/>
            </a:endParaRPr>
          </a:p>
          <a:p>
            <a:r>
              <a:rPr lang="en-IN" dirty="0">
                <a:latin typeface="Arial Black" panose="020B0A04020102020204" pitchFamily="34" charset="0"/>
              </a:rPr>
              <a:t>	MONTH WITH</a:t>
            </a:r>
          </a:p>
          <a:p>
            <a:r>
              <a:rPr lang="en-IN" dirty="0">
                <a:latin typeface="Arial Black" panose="020B0A04020102020204" pitchFamily="34" charset="0"/>
              </a:rPr>
              <a:t>	MONTH POSTS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 name="Group 2"/>
          <p:cNvGrpSpPr/>
          <p:nvPr/>
        </p:nvGrpSpPr>
        <p:grpSpPr>
          <a:xfrm>
            <a:off x="1107787" y="10534786"/>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1074963" y="8294851"/>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1208326" y="-191581"/>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68276" y="-438084"/>
            <a:ext cx="2386482" cy="10287000"/>
          </a:xfrm>
          <a:prstGeom prst="rect">
            <a:avLst/>
          </a:prstGeom>
          <a:solidFill>
            <a:srgbClr val="A100FF"/>
          </a:solidFill>
        </p:spPr>
      </p:sp>
      <p:grpSp>
        <p:nvGrpSpPr>
          <p:cNvPr id="23" name="Group 23"/>
          <p:cNvGrpSpPr/>
          <p:nvPr/>
        </p:nvGrpSpPr>
        <p:grpSpPr>
          <a:xfrm>
            <a:off x="17067820" y="-641350"/>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AE19EE28-47AA-A4A7-B734-23FBE41F6614}"/>
              </a:ext>
            </a:extLst>
          </p:cNvPr>
          <p:cNvGraphicFramePr/>
          <p:nvPr>
            <p:extLst>
              <p:ext uri="{D42A27DB-BD31-4B8C-83A1-F6EECF244321}">
                <p14:modId xmlns:p14="http://schemas.microsoft.com/office/powerpoint/2010/main" val="1980889053"/>
              </p:ext>
            </p:extLst>
          </p:nvPr>
        </p:nvGraphicFramePr>
        <p:xfrm>
          <a:off x="3600574" y="2123301"/>
          <a:ext cx="12192000" cy="812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a:extLst>
              <a:ext uri="{FF2B5EF4-FFF2-40B4-BE49-F238E27FC236}">
                <a16:creationId xmlns:a16="http://schemas.microsoft.com/office/drawing/2014/main" id="{5BF97928-B032-2FDA-E72A-274F05FD0B48}"/>
              </a:ext>
            </a:extLst>
          </p:cNvPr>
          <p:cNvGraphicFramePr/>
          <p:nvPr>
            <p:extLst>
              <p:ext uri="{D42A27DB-BD31-4B8C-83A1-F6EECF244321}">
                <p14:modId xmlns:p14="http://schemas.microsoft.com/office/powerpoint/2010/main" val="3251499721"/>
              </p:ext>
            </p:extLst>
          </p:nvPr>
        </p:nvGraphicFramePr>
        <p:xfrm>
          <a:off x="3752974" y="2275701"/>
          <a:ext cx="13468226" cy="8128000"/>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6EB4F6DC-BAE1-7AD9-5E2D-8B686384C8BB}"/>
              </a:ext>
            </a:extLst>
          </p:cNvPr>
          <p:cNvSpPr txBox="1"/>
          <p:nvPr/>
        </p:nvSpPr>
        <p:spPr>
          <a:xfrm>
            <a:off x="5918797" y="1242703"/>
            <a:ext cx="10001738" cy="523220"/>
          </a:xfrm>
          <a:prstGeom prst="rect">
            <a:avLst/>
          </a:prstGeom>
          <a:noFill/>
        </p:spPr>
        <p:txBody>
          <a:bodyPr wrap="square" rtlCol="0">
            <a:spAutoFit/>
          </a:bodyPr>
          <a:lstStyle/>
          <a:p>
            <a:r>
              <a:rPr lang="en-IN" sz="2800" b="1" dirty="0">
                <a:solidFill>
                  <a:schemeClr val="tx2">
                    <a:lumMod val="10000"/>
                  </a:schemeClr>
                </a:solidFill>
              </a:rPr>
              <a:t>Popularity percentage share from top </a:t>
            </a:r>
            <a:r>
              <a:rPr lang="en-IN" sz="2800" b="1" dirty="0">
                <a:solidFill>
                  <a:schemeClr val="tx2">
                    <a:lumMod val="10000"/>
                  </a:schemeClr>
                </a:solidFill>
                <a:latin typeface="Arial Black" panose="020B0A04020102020204" pitchFamily="34" charset="0"/>
              </a:rPr>
              <a:t>5 categories</a:t>
            </a:r>
            <a:endParaRPr lang="en-IN" sz="2800" b="1" dirty="0">
              <a:solidFill>
                <a:schemeClr val="tx2">
                  <a:lumMod val="10000"/>
                </a:schemeClr>
              </a:solidFill>
            </a:endParaRPr>
          </a:p>
        </p:txBody>
      </p:sp>
      <p:sp>
        <p:nvSpPr>
          <p:cNvPr id="30" name="Rectangle 29">
            <a:extLst>
              <a:ext uri="{FF2B5EF4-FFF2-40B4-BE49-F238E27FC236}">
                <a16:creationId xmlns:a16="http://schemas.microsoft.com/office/drawing/2014/main" id="{D1FCB717-9AAA-B77F-1DA4-C5CD6AD4F700}"/>
              </a:ext>
            </a:extLst>
          </p:cNvPr>
          <p:cNvSpPr/>
          <p:nvPr/>
        </p:nvSpPr>
        <p:spPr>
          <a:xfrm>
            <a:off x="15343201" y="-70092"/>
            <a:ext cx="1637846" cy="1836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5385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6C6864CD-EF93-6DA3-0E1B-DD403263193E}"/>
              </a:ext>
            </a:extLst>
          </p:cNvPr>
          <p:cNvGraphicFramePr/>
          <p:nvPr>
            <p:extLst>
              <p:ext uri="{D42A27DB-BD31-4B8C-83A1-F6EECF244321}">
                <p14:modId xmlns:p14="http://schemas.microsoft.com/office/powerpoint/2010/main" val="3937886231"/>
              </p:ext>
            </p:extLst>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7"/>
          </a:graphicData>
        </a:graphic>
      </p:graphicFrame>
      <p:sp>
        <p:nvSpPr>
          <p:cNvPr id="33" name="TextBox 32">
            <a:extLst>
              <a:ext uri="{FF2B5EF4-FFF2-40B4-BE49-F238E27FC236}">
                <a16:creationId xmlns:a16="http://schemas.microsoft.com/office/drawing/2014/main" id="{EF095541-494B-0869-1A70-15E858D0A9E6}"/>
              </a:ext>
            </a:extLst>
          </p:cNvPr>
          <p:cNvSpPr txBox="1"/>
          <p:nvPr/>
        </p:nvSpPr>
        <p:spPr>
          <a:xfrm>
            <a:off x="5238262" y="602446"/>
            <a:ext cx="9416477" cy="954107"/>
          </a:xfrm>
          <a:prstGeom prst="rect">
            <a:avLst/>
          </a:prstGeom>
          <a:noFill/>
        </p:spPr>
        <p:txBody>
          <a:bodyPr wrap="square" rtlCol="0">
            <a:spAutoFit/>
          </a:bodyPr>
          <a:lstStyle/>
          <a:p>
            <a:r>
              <a:rPr lang="en-IN" sz="2800" b="1" dirty="0">
                <a:solidFill>
                  <a:schemeClr val="tx2">
                    <a:lumMod val="10000"/>
                  </a:schemeClr>
                </a:solidFill>
              </a:rPr>
              <a:t>Popularity percentage share from top </a:t>
            </a:r>
            <a:r>
              <a:rPr lang="en-IN" sz="2800" b="1" dirty="0">
                <a:solidFill>
                  <a:schemeClr val="tx2">
                    <a:lumMod val="10000"/>
                  </a:schemeClr>
                </a:solidFill>
                <a:latin typeface="Arial Black" panose="020B0A04020102020204" pitchFamily="34" charset="0"/>
              </a:rPr>
              <a:t>5 categories</a:t>
            </a:r>
            <a:endParaRPr lang="en-IN" sz="2800" b="1" dirty="0">
              <a:solidFill>
                <a:schemeClr val="tx2">
                  <a:lumMod val="10000"/>
                </a:schemeClr>
              </a:solidFill>
            </a:endParaRPr>
          </a:p>
          <a:p>
            <a:endParaRPr lang="en-IN" sz="2800" dirty="0"/>
          </a:p>
        </p:txBody>
      </p:sp>
      <p:sp>
        <p:nvSpPr>
          <p:cNvPr id="34" name="Rectangle 33">
            <a:extLst>
              <a:ext uri="{FF2B5EF4-FFF2-40B4-BE49-F238E27FC236}">
                <a16:creationId xmlns:a16="http://schemas.microsoft.com/office/drawing/2014/main" id="{65EBC8AF-2AC6-59AB-CF80-87DEC924F839}"/>
              </a:ext>
            </a:extLst>
          </p:cNvPr>
          <p:cNvSpPr/>
          <p:nvPr/>
        </p:nvSpPr>
        <p:spPr>
          <a:xfrm>
            <a:off x="15256742" y="1"/>
            <a:ext cx="1637846" cy="2017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83344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TM03090430[[fn=Banded]]</Template>
  <TotalTime>145</TotalTime>
  <Words>1750</Words>
  <Application>Microsoft Office PowerPoint</Application>
  <PresentationFormat>Custom</PresentationFormat>
  <Paragraphs>193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Wingdings</vt:lpstr>
      <vt:lpstr>Clear Sans Regular Bold</vt:lpstr>
      <vt:lpstr>Graphik Regular</vt:lpstr>
      <vt:lpstr>Arial Black</vt:lpstr>
      <vt:lpstr>Corbel</vt:lpstr>
      <vt:lpstr>Calibri</vt:lpstr>
      <vt:lpstr>Banded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dhyan patel</cp:lastModifiedBy>
  <cp:revision>9</cp:revision>
  <dcterms:created xsi:type="dcterms:W3CDTF">2006-08-16T00:00:00Z</dcterms:created>
  <dcterms:modified xsi:type="dcterms:W3CDTF">2022-10-07T14:39:55Z</dcterms:modified>
  <dc:identifier>DAEhDyfaYKE</dc:identifier>
</cp:coreProperties>
</file>